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5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F81A-257A-43B8-9547-7C389B190F51}" type="datetimeFigureOut">
              <a:rPr lang="fi-FI" smtClean="0"/>
              <a:t>25.8.2020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B33A-F441-4603-8FB8-EA05B4A27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6969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F81A-257A-43B8-9547-7C389B190F51}" type="datetimeFigureOut">
              <a:rPr lang="fi-FI" smtClean="0"/>
              <a:t>25.8.2020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B33A-F441-4603-8FB8-EA05B4A27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6390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F81A-257A-43B8-9547-7C389B190F51}" type="datetimeFigureOut">
              <a:rPr lang="fi-FI" smtClean="0"/>
              <a:t>25.8.2020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B33A-F441-4603-8FB8-EA05B4A27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0300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F81A-257A-43B8-9547-7C389B190F51}" type="datetimeFigureOut">
              <a:rPr lang="fi-FI" smtClean="0"/>
              <a:t>25.8.2020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B33A-F441-4603-8FB8-EA05B4A27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474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F81A-257A-43B8-9547-7C389B190F51}" type="datetimeFigureOut">
              <a:rPr lang="fi-FI" smtClean="0"/>
              <a:t>25.8.2020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B33A-F441-4603-8FB8-EA05B4A27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8591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F81A-257A-43B8-9547-7C389B190F51}" type="datetimeFigureOut">
              <a:rPr lang="fi-FI" smtClean="0"/>
              <a:t>25.8.2020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B33A-F441-4603-8FB8-EA05B4A27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6896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F81A-257A-43B8-9547-7C389B190F51}" type="datetimeFigureOut">
              <a:rPr lang="fi-FI" smtClean="0"/>
              <a:t>25.8.2020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B33A-F441-4603-8FB8-EA05B4A27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8842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F81A-257A-43B8-9547-7C389B190F51}" type="datetimeFigureOut">
              <a:rPr lang="fi-FI" smtClean="0"/>
              <a:t>25.8.2020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B33A-F441-4603-8FB8-EA05B4A27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8350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F81A-257A-43B8-9547-7C389B190F51}" type="datetimeFigureOut">
              <a:rPr lang="fi-FI" smtClean="0"/>
              <a:t>25.8.2020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B33A-F441-4603-8FB8-EA05B4A27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107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F81A-257A-43B8-9547-7C389B190F51}" type="datetimeFigureOut">
              <a:rPr lang="fi-FI" smtClean="0"/>
              <a:t>25.8.2020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B33A-F441-4603-8FB8-EA05B4A27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1345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F81A-257A-43B8-9547-7C389B190F51}" type="datetimeFigureOut">
              <a:rPr lang="fi-FI" smtClean="0"/>
              <a:t>25.8.2020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B33A-F441-4603-8FB8-EA05B4A27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0467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2F81A-257A-43B8-9547-7C389B190F51}" type="datetimeFigureOut">
              <a:rPr lang="fi-FI" smtClean="0"/>
              <a:t>25.8.2020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BB33A-F441-4603-8FB8-EA05B4A27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0721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3781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pic>
        <p:nvPicPr>
          <p:cNvPr id="4" name="Sisällön paikkamerkki 3" descr="https://www.haukiputaanheitto.fi/@Bin/264804/heittojpg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482" y="1385046"/>
            <a:ext cx="3684494" cy="418203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87" y="1824317"/>
            <a:ext cx="3840600" cy="3554506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9976" y="1824317"/>
            <a:ext cx="3985894" cy="3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701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16859" y="1062318"/>
            <a:ext cx="11403106" cy="579568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fi-FI" b="1" dirty="0"/>
              <a:t>Varainkeruu yhteistyö-yrityksiltä, toteutusvaiheistus-ehdotus:</a:t>
            </a:r>
          </a:p>
          <a:p>
            <a:pPr algn="l"/>
            <a:endParaRPr lang="fi-FI" sz="800" b="1" dirty="0"/>
          </a:p>
          <a:p>
            <a:pPr algn="l"/>
            <a:r>
              <a:rPr lang="fi-FI" b="1" dirty="0"/>
              <a:t>C) Eteneminen</a:t>
            </a:r>
          </a:p>
          <a:p>
            <a:pPr marL="800100" lvl="1" indent="-342900" algn="l">
              <a:buFontTx/>
              <a:buChar char="-"/>
            </a:pPr>
            <a:r>
              <a:rPr lang="fi-FI" b="1" dirty="0"/>
              <a:t>Tehdään päätös, halutaanko alkaa hankkimaan yhteistyökumppaneita edellä esitetyllä tavalla</a:t>
            </a:r>
          </a:p>
          <a:p>
            <a:pPr marL="800100" lvl="1" indent="-342900" algn="l">
              <a:buFontTx/>
              <a:buChar char="-"/>
            </a:pPr>
            <a:r>
              <a:rPr lang="fi-FI" b="1" dirty="0"/>
              <a:t>Joka tapauksessa kauden läpiviemisestä tulee paljon maksuja, yhteistyökumppaneilta voisi olla mahdollista saada kerättyä kulujen jälkeen n. 2 000 – 4 000 € &gt; eli kustannustaso per tyttö voisi pudota n. 150€ - 250€ / kausi &gt; toki korona-ajan vuoksi yrityksiä voi olla erittäin haastavaa saada yhteistyöhön</a:t>
            </a:r>
          </a:p>
          <a:p>
            <a:pPr lvl="1" algn="l"/>
            <a:r>
              <a:rPr lang="fi-FI" b="1" dirty="0"/>
              <a:t>Jos päätetään edetä:</a:t>
            </a:r>
          </a:p>
          <a:p>
            <a:pPr marL="800100" lvl="1" indent="-342900" algn="l">
              <a:buFontTx/>
              <a:buChar char="-"/>
            </a:pPr>
            <a:r>
              <a:rPr lang="fi-FI" b="1" dirty="0"/>
              <a:t>&gt; Jos vanhemmilla olisi tiedossaan yritys, jota voisi lähestyä &gt; lähetetään sähköpostitse mallikirje asiaa varten vanhemmille, lisäksi ohjeistus jatkoneuvotteluihin ja sopimuspohja 295€ ja 595€ yhteistyöhön. (joukkueenjohtaja + pari pelaajaa huolehtii n. 40 yrityksen kirjeet ja neuvottelut )</a:t>
            </a:r>
          </a:p>
          <a:p>
            <a:pPr lvl="1" algn="l"/>
            <a:endParaRPr lang="fi-FI" sz="800" b="1" dirty="0"/>
          </a:p>
          <a:p>
            <a:pPr marL="800100" lvl="1" indent="-342900" algn="l">
              <a:buFontTx/>
              <a:buChar char="-"/>
            </a:pPr>
            <a:r>
              <a:rPr lang="fi-FI" b="1" dirty="0"/>
              <a:t>Tavoitteena saada syyskuun loppuun mennessä neuvoteltua halukkaiden yhteistyökumppaneiden kanssa asiat läpi ja suorakirjeen materiaali sovittua &gt; suorakirjeen toteutus ulkopuolisten tekemänä</a:t>
            </a:r>
          </a:p>
          <a:p>
            <a:pPr lvl="1" algn="l"/>
            <a:endParaRPr lang="fi-FI" sz="800" b="1" dirty="0"/>
          </a:p>
          <a:p>
            <a:pPr marL="800100" lvl="1" indent="-342900" algn="l">
              <a:buFontTx/>
              <a:buChar char="-"/>
            </a:pPr>
            <a:r>
              <a:rPr lang="fi-FI" b="1" dirty="0"/>
              <a:t>Jakaa vanhempien toimesta suorakirjeet (3000-4000 kpl) postilaatikoihin lokakuun alkupuolella</a:t>
            </a:r>
          </a:p>
          <a:p>
            <a:pPr lvl="1" algn="l"/>
            <a:endParaRPr lang="fi-FI" sz="800" b="1" dirty="0"/>
          </a:p>
          <a:p>
            <a:pPr marL="800100" lvl="1" indent="-342900" algn="l">
              <a:buFontTx/>
              <a:buChar char="-"/>
            </a:pPr>
            <a:r>
              <a:rPr lang="fi-FI" b="1" dirty="0"/>
              <a:t>Kirjoitetaan kauden mittaan valmiita otteluraportteja ja muita juttuja Rantapohjaan</a:t>
            </a:r>
          </a:p>
          <a:p>
            <a:pPr lvl="1" algn="l"/>
            <a:endParaRPr lang="fi-FI" sz="900" b="1" dirty="0"/>
          </a:p>
          <a:p>
            <a:pPr marL="800100" lvl="1" indent="-342900" algn="l">
              <a:buFontTx/>
              <a:buChar char="-"/>
            </a:pPr>
            <a:r>
              <a:rPr lang="fi-FI" b="1" dirty="0"/>
              <a:t>Suunniteltava ja järjestettävä kuukausittaiset arpajaiset &gt; yhteistyötä ja mielenkiintoa ylläpitäen</a:t>
            </a:r>
          </a:p>
          <a:p>
            <a:pPr lvl="1" algn="l"/>
            <a:endParaRPr lang="fi-FI" sz="900" b="1" dirty="0"/>
          </a:p>
          <a:p>
            <a:pPr marL="800100" lvl="1" indent="-342900" algn="l">
              <a:buFontTx/>
              <a:buChar char="-"/>
            </a:pPr>
            <a:r>
              <a:rPr lang="fi-FI" b="1" u="sng" dirty="0"/>
              <a:t>Pelaajien huolehdittava säännöllisestä </a:t>
            </a:r>
            <a:r>
              <a:rPr lang="fi-FI" b="1" u="sng" dirty="0" err="1"/>
              <a:t>instagramin</a:t>
            </a:r>
            <a:r>
              <a:rPr lang="fi-FI" b="1" u="sng" dirty="0"/>
              <a:t> sisällöntuotannosta sovittujen mukaisesti</a:t>
            </a:r>
          </a:p>
          <a:p>
            <a:pPr marL="800100" lvl="1" indent="-342900" algn="l">
              <a:buFontTx/>
              <a:buChar char="-"/>
            </a:pPr>
            <a:endParaRPr lang="fi-FI" b="1" dirty="0"/>
          </a:p>
          <a:p>
            <a:pPr marL="800100" lvl="1" indent="-342900" algn="l">
              <a:buFontTx/>
              <a:buChar char="-"/>
            </a:pPr>
            <a:endParaRPr lang="fi-FI" b="1" dirty="0"/>
          </a:p>
          <a:p>
            <a:pPr marL="800100" lvl="1" indent="-342900" algn="l">
              <a:buFontTx/>
              <a:buChar char="-"/>
            </a:pPr>
            <a:endParaRPr lang="fi-FI" b="1" dirty="0"/>
          </a:p>
          <a:p>
            <a:pPr marL="800100" lvl="1" indent="-342900" algn="l">
              <a:buFontTx/>
              <a:buChar char="-"/>
            </a:pPr>
            <a:endParaRPr lang="fi-FI" b="1" dirty="0"/>
          </a:p>
          <a:p>
            <a:pPr marL="800100" lvl="1" indent="-342900" algn="l">
              <a:buFontTx/>
              <a:buChar char="-"/>
            </a:pPr>
            <a:endParaRPr lang="fi-FI" b="1" dirty="0"/>
          </a:p>
          <a:p>
            <a:pPr marL="800100" lvl="1" indent="-342900" algn="l">
              <a:buFontTx/>
              <a:buChar char="-"/>
            </a:pPr>
            <a:endParaRPr lang="fi-FI" b="1" dirty="0"/>
          </a:p>
          <a:p>
            <a:pPr algn="l"/>
            <a:endParaRPr lang="fi-FI" b="1" dirty="0"/>
          </a:p>
          <a:p>
            <a:pPr algn="l"/>
            <a:endParaRPr lang="fi-FI" b="1" dirty="0"/>
          </a:p>
        </p:txBody>
      </p:sp>
      <p:sp>
        <p:nvSpPr>
          <p:cNvPr id="4" name="Otsikko 1"/>
          <p:cNvSpPr>
            <a:spLocks noGrp="1"/>
          </p:cNvSpPr>
          <p:nvPr>
            <p:ph type="ctrTitle"/>
          </p:nvPr>
        </p:nvSpPr>
        <p:spPr>
          <a:xfrm>
            <a:off x="712788" y="476250"/>
            <a:ext cx="10864850" cy="411163"/>
          </a:xfrm>
        </p:spPr>
        <p:txBody>
          <a:bodyPr>
            <a:noAutofit/>
          </a:bodyPr>
          <a:lstStyle/>
          <a:p>
            <a:r>
              <a:rPr lang="fi-FI" sz="4000" b="1" u="sng" dirty="0" err="1">
                <a:solidFill>
                  <a:srgbClr val="FF0000"/>
                </a:solidFill>
                <a:latin typeface="+mn-lt"/>
              </a:rPr>
              <a:t>HaHe</a:t>
            </a:r>
            <a:r>
              <a:rPr lang="fi-FI" sz="4000" b="1" u="sng" dirty="0">
                <a:solidFill>
                  <a:srgbClr val="FF0000"/>
                </a:solidFill>
                <a:latin typeface="+mn-lt"/>
              </a:rPr>
              <a:t> B-tytöt, A-tytöt, Naisten 2-sarja 2020 - 2021</a:t>
            </a:r>
          </a:p>
        </p:txBody>
      </p:sp>
    </p:spTree>
    <p:extLst>
      <p:ext uri="{BB962C8B-B14F-4D97-AF65-F5344CB8AC3E}">
        <p14:creationId xmlns:p14="http://schemas.microsoft.com/office/powerpoint/2010/main" val="400524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12694" y="476904"/>
            <a:ext cx="10865224" cy="410602"/>
          </a:xfrm>
        </p:spPr>
        <p:txBody>
          <a:bodyPr>
            <a:noAutofit/>
          </a:bodyPr>
          <a:lstStyle/>
          <a:p>
            <a:r>
              <a:rPr lang="fi-FI" sz="4000" b="1" u="sng" dirty="0" err="1">
                <a:solidFill>
                  <a:srgbClr val="FF0000"/>
                </a:solidFill>
                <a:latin typeface="+mn-lt"/>
              </a:rPr>
              <a:t>HaHe</a:t>
            </a:r>
            <a:r>
              <a:rPr lang="fi-FI" sz="4000" b="1" u="sng" dirty="0">
                <a:solidFill>
                  <a:srgbClr val="FF0000"/>
                </a:solidFill>
                <a:latin typeface="+mn-lt"/>
              </a:rPr>
              <a:t> B-tytöt, A-tytöt, Naisten 2-sarja 2020 - 2021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578223" y="1116107"/>
            <a:ext cx="11120717" cy="5419164"/>
          </a:xfrm>
        </p:spPr>
        <p:txBody>
          <a:bodyPr/>
          <a:lstStyle/>
          <a:p>
            <a:pPr algn="l"/>
            <a:r>
              <a:rPr lang="fi-FI" sz="3600" b="1" dirty="0"/>
              <a:t>Vanhempainpalaveri elokuu 2020</a:t>
            </a:r>
          </a:p>
          <a:p>
            <a:pPr marL="342900" indent="-342900" algn="l">
              <a:buFontTx/>
              <a:buChar char="-"/>
            </a:pPr>
            <a:r>
              <a:rPr lang="fi-FI" sz="3600" b="1" dirty="0"/>
              <a:t>Pelaajat, valmennus</a:t>
            </a:r>
          </a:p>
          <a:p>
            <a:pPr marL="342900" indent="-342900" algn="l">
              <a:buFontTx/>
              <a:buChar char="-"/>
            </a:pPr>
            <a:r>
              <a:rPr lang="fi-FI" sz="3600" b="1" dirty="0"/>
              <a:t>Harjoitukset</a:t>
            </a:r>
          </a:p>
          <a:p>
            <a:pPr marL="342900" indent="-342900" algn="l">
              <a:buFontTx/>
              <a:buChar char="-"/>
            </a:pPr>
            <a:r>
              <a:rPr lang="fi-FI" sz="3600" b="1" dirty="0"/>
              <a:t>Turnaukset, pelit</a:t>
            </a:r>
          </a:p>
          <a:p>
            <a:pPr marL="342900" indent="-342900" algn="l">
              <a:buFontTx/>
              <a:buChar char="-"/>
            </a:pPr>
            <a:r>
              <a:rPr lang="fi-FI" sz="3600" b="1" dirty="0"/>
              <a:t>Kustannukset, varainkeruutavat</a:t>
            </a:r>
          </a:p>
          <a:p>
            <a:pPr algn="l"/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23" y="4604439"/>
            <a:ext cx="1945789" cy="1800843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2809" y="4604439"/>
            <a:ext cx="1986131" cy="1838180"/>
          </a:xfrm>
          <a:prstGeom prst="rect">
            <a:avLst/>
          </a:prstGeom>
        </p:spPr>
      </p:pic>
      <p:pic>
        <p:nvPicPr>
          <p:cNvPr id="6" name="Sisällön paikkamerkki 3" descr="https://www.haukiputaanheitto.fi/@Bin/264804/heittojpg.jpg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159" y="4320017"/>
            <a:ext cx="1985682" cy="22152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19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16859" y="1062318"/>
            <a:ext cx="11403106" cy="5540188"/>
          </a:xfrm>
        </p:spPr>
        <p:txBody>
          <a:bodyPr>
            <a:normAutofit/>
          </a:bodyPr>
          <a:lstStyle/>
          <a:p>
            <a:pPr algn="l"/>
            <a:r>
              <a:rPr lang="fi-FI" b="1" dirty="0"/>
              <a:t>Pelaajat, B-ikäiset:				Pelaajat, ei B-ikäiset:</a:t>
            </a:r>
          </a:p>
          <a:p>
            <a:pPr algn="l"/>
            <a:r>
              <a:rPr lang="fi-FI" b="1" dirty="0"/>
              <a:t>Iina Kaikkonen -06 				Alisa Honka -03		</a:t>
            </a:r>
          </a:p>
          <a:p>
            <a:pPr algn="l"/>
            <a:r>
              <a:rPr lang="fi-FI" b="1" dirty="0"/>
              <a:t>Nella Haatainen -06 (u)			Henna </a:t>
            </a:r>
            <a:r>
              <a:rPr lang="fi-FI" b="1" dirty="0" err="1"/>
              <a:t>Tuikka</a:t>
            </a:r>
            <a:r>
              <a:rPr lang="fi-FI" b="1" dirty="0"/>
              <a:t> -03		</a:t>
            </a:r>
          </a:p>
          <a:p>
            <a:pPr algn="l"/>
            <a:r>
              <a:rPr lang="fi-FI" b="1" dirty="0"/>
              <a:t>Eveliina Vähä -05				Milla Makkonen -03</a:t>
            </a:r>
          </a:p>
          <a:p>
            <a:pPr algn="l"/>
            <a:r>
              <a:rPr lang="fi-FI" b="1" dirty="0"/>
              <a:t>Oona Mäenpää -05				Silja Janatuinen -03 (u)</a:t>
            </a:r>
          </a:p>
          <a:p>
            <a:pPr algn="l"/>
            <a:r>
              <a:rPr lang="fi-FI" b="1" dirty="0"/>
              <a:t>Miia Ylikojola -05				Jenna Vähä -02</a:t>
            </a:r>
          </a:p>
          <a:p>
            <a:pPr algn="l"/>
            <a:r>
              <a:rPr lang="fi-FI" b="1" dirty="0" err="1"/>
              <a:t>Aada</a:t>
            </a:r>
            <a:r>
              <a:rPr lang="fi-FI" b="1" dirty="0"/>
              <a:t> Honka -05				Henna </a:t>
            </a:r>
            <a:r>
              <a:rPr lang="fi-FI" b="1" dirty="0" err="1"/>
              <a:t>Joentakanen</a:t>
            </a:r>
            <a:r>
              <a:rPr lang="fi-FI" b="1" dirty="0"/>
              <a:t> -01</a:t>
            </a:r>
          </a:p>
          <a:p>
            <a:pPr algn="l"/>
            <a:r>
              <a:rPr lang="fi-FI" b="1" dirty="0"/>
              <a:t>Sara Jaakkola -05				Venla Jutila -00 (ei A-ikäinen)</a:t>
            </a:r>
          </a:p>
          <a:p>
            <a:pPr algn="l"/>
            <a:r>
              <a:rPr lang="fi-FI" b="1" dirty="0" err="1"/>
              <a:t>Kiia</a:t>
            </a:r>
            <a:r>
              <a:rPr lang="fi-FI" b="1" dirty="0"/>
              <a:t> Heikkinen -04</a:t>
            </a:r>
          </a:p>
          <a:p>
            <a:pPr algn="l"/>
            <a:r>
              <a:rPr lang="fi-FI" b="1" dirty="0"/>
              <a:t>Tiia Tapio -04					Valmentaja: Taina Kaikkonen (B-tytöt, N2)</a:t>
            </a:r>
          </a:p>
          <a:p>
            <a:pPr algn="l"/>
            <a:r>
              <a:rPr lang="fi-FI" b="1" dirty="0"/>
              <a:t>						Valmentaja: Juha Vähä (A-tytöt N2)</a:t>
            </a:r>
          </a:p>
          <a:p>
            <a:pPr algn="l"/>
            <a:endParaRPr lang="fi-FI" dirty="0"/>
          </a:p>
        </p:txBody>
      </p:sp>
      <p:sp>
        <p:nvSpPr>
          <p:cNvPr id="4" name="Otsikko 1"/>
          <p:cNvSpPr>
            <a:spLocks noGrp="1"/>
          </p:cNvSpPr>
          <p:nvPr>
            <p:ph type="ctrTitle"/>
          </p:nvPr>
        </p:nvSpPr>
        <p:spPr>
          <a:xfrm>
            <a:off x="712788" y="476250"/>
            <a:ext cx="10864850" cy="411163"/>
          </a:xfrm>
        </p:spPr>
        <p:txBody>
          <a:bodyPr>
            <a:noAutofit/>
          </a:bodyPr>
          <a:lstStyle/>
          <a:p>
            <a:r>
              <a:rPr lang="fi-FI" sz="4000" b="1" u="sng" dirty="0" err="1">
                <a:solidFill>
                  <a:srgbClr val="FF0000"/>
                </a:solidFill>
                <a:latin typeface="+mn-lt"/>
              </a:rPr>
              <a:t>HaHe</a:t>
            </a:r>
            <a:r>
              <a:rPr lang="fi-FI" sz="4000" b="1" u="sng" dirty="0">
                <a:solidFill>
                  <a:srgbClr val="FF0000"/>
                </a:solidFill>
                <a:latin typeface="+mn-lt"/>
              </a:rPr>
              <a:t> B-tytöt, A-tytöt, Naisten 2-sarja 2020 - 2021</a:t>
            </a:r>
          </a:p>
        </p:txBody>
      </p:sp>
    </p:spTree>
    <p:extLst>
      <p:ext uri="{BB962C8B-B14F-4D97-AF65-F5344CB8AC3E}">
        <p14:creationId xmlns:p14="http://schemas.microsoft.com/office/powerpoint/2010/main" val="4250567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16859" y="1062318"/>
            <a:ext cx="11403106" cy="5540188"/>
          </a:xfrm>
        </p:spPr>
        <p:txBody>
          <a:bodyPr>
            <a:normAutofit/>
          </a:bodyPr>
          <a:lstStyle/>
          <a:p>
            <a:pPr algn="l"/>
            <a:r>
              <a:rPr lang="fi-FI" b="1" dirty="0"/>
              <a:t>Harjoitusvuorot:</a:t>
            </a:r>
          </a:p>
          <a:p>
            <a:pPr algn="l"/>
            <a:endParaRPr lang="fi-FI" sz="900" b="1" dirty="0"/>
          </a:p>
          <a:p>
            <a:pPr algn="l"/>
            <a:r>
              <a:rPr lang="fi-FI" b="1" dirty="0"/>
              <a:t>Ti 18:30 – 20:00 Haukiputaan lukio</a:t>
            </a:r>
          </a:p>
          <a:p>
            <a:pPr algn="l"/>
            <a:r>
              <a:rPr lang="fi-FI" b="1" dirty="0"/>
              <a:t>Ke 19:30 – 20:45 Kirkonkylän koulu, Oulunsalo (alkusyksystä klo 19:00 – 20:30)</a:t>
            </a:r>
          </a:p>
          <a:p>
            <a:pPr algn="l"/>
            <a:r>
              <a:rPr lang="fi-FI" b="1" dirty="0"/>
              <a:t>To 18:00 – 19:30 Länsituulen koulu, Haukipudas</a:t>
            </a:r>
          </a:p>
          <a:p>
            <a:pPr algn="l"/>
            <a:r>
              <a:rPr lang="fi-FI" b="1" dirty="0"/>
              <a:t>Pe 17:30 – 19:00 Niemenrannan koulu, Oulunsalo (pl. pitemmän pelireissun viikonloput)</a:t>
            </a:r>
          </a:p>
          <a:p>
            <a:pPr algn="l"/>
            <a:r>
              <a:rPr lang="fi-FI" b="1" dirty="0"/>
              <a:t>Lauantaisin Haukiputaalla pelivapaina viikonloppuina mahdolliset leiripäivät</a:t>
            </a:r>
          </a:p>
          <a:p>
            <a:pPr algn="l"/>
            <a:endParaRPr lang="fi-FI" b="1" dirty="0"/>
          </a:p>
          <a:p>
            <a:pPr algn="l"/>
            <a:r>
              <a:rPr lang="fi-FI" b="1" dirty="0"/>
              <a:t>Turnauspaikkoina pääsääntöisesti:</a:t>
            </a:r>
          </a:p>
          <a:p>
            <a:pPr algn="l"/>
            <a:r>
              <a:rPr lang="fi-FI" b="1" dirty="0"/>
              <a:t>Niemenranta tai Kirkonkylä, Oulunsalo (B-tytöt)</a:t>
            </a:r>
          </a:p>
          <a:p>
            <a:pPr algn="l"/>
            <a:r>
              <a:rPr lang="fi-FI" b="1" dirty="0"/>
              <a:t>Länsituulen koulu, Haukipudas (A-tytöt ja naisten 2-sarja)</a:t>
            </a:r>
          </a:p>
          <a:p>
            <a:pPr algn="l"/>
            <a:r>
              <a:rPr lang="fi-FI" b="1" dirty="0"/>
              <a:t>tarvittaessa pelataan myös muissa saleissa</a:t>
            </a:r>
          </a:p>
        </p:txBody>
      </p:sp>
      <p:sp>
        <p:nvSpPr>
          <p:cNvPr id="4" name="Otsikko 1"/>
          <p:cNvSpPr>
            <a:spLocks noGrp="1"/>
          </p:cNvSpPr>
          <p:nvPr>
            <p:ph type="ctrTitle"/>
          </p:nvPr>
        </p:nvSpPr>
        <p:spPr>
          <a:xfrm>
            <a:off x="712788" y="476250"/>
            <a:ext cx="10864850" cy="411163"/>
          </a:xfrm>
        </p:spPr>
        <p:txBody>
          <a:bodyPr>
            <a:noAutofit/>
          </a:bodyPr>
          <a:lstStyle/>
          <a:p>
            <a:r>
              <a:rPr lang="fi-FI" sz="4000" b="1" u="sng" dirty="0" err="1">
                <a:solidFill>
                  <a:srgbClr val="FF0000"/>
                </a:solidFill>
                <a:latin typeface="+mn-lt"/>
              </a:rPr>
              <a:t>HaHe</a:t>
            </a:r>
            <a:r>
              <a:rPr lang="fi-FI" sz="4000" b="1" u="sng" dirty="0">
                <a:solidFill>
                  <a:srgbClr val="FF0000"/>
                </a:solidFill>
                <a:latin typeface="+mn-lt"/>
              </a:rPr>
              <a:t> B-tytöt, A-tytöt, Naisten 2-sarja 2020 - 2021</a:t>
            </a:r>
          </a:p>
        </p:txBody>
      </p:sp>
    </p:spTree>
    <p:extLst>
      <p:ext uri="{BB962C8B-B14F-4D97-AF65-F5344CB8AC3E}">
        <p14:creationId xmlns:p14="http://schemas.microsoft.com/office/powerpoint/2010/main" val="394732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16859" y="887413"/>
            <a:ext cx="11403106" cy="5970587"/>
          </a:xfrm>
        </p:spPr>
        <p:txBody>
          <a:bodyPr>
            <a:normAutofit lnSpcReduction="10000"/>
          </a:bodyPr>
          <a:lstStyle/>
          <a:p>
            <a:pPr algn="l"/>
            <a:endParaRPr lang="fi-FI" b="1" dirty="0"/>
          </a:p>
          <a:p>
            <a:pPr algn="l"/>
            <a:r>
              <a:rPr lang="fi-FI" b="1" dirty="0"/>
              <a:t>A-tytöt ja B-tytöt Turnaukset</a:t>
            </a:r>
          </a:p>
          <a:p>
            <a:pPr algn="l"/>
            <a:endParaRPr lang="fi-FI" sz="800" b="1" dirty="0"/>
          </a:p>
          <a:p>
            <a:pPr algn="l"/>
            <a:r>
              <a:rPr lang="fi-FI" b="1" dirty="0"/>
              <a:t>2020						2021</a:t>
            </a:r>
          </a:p>
          <a:p>
            <a:pPr algn="l"/>
            <a:r>
              <a:rPr lang="fi-FI" b="1" dirty="0"/>
              <a:t>La 19.9.   </a:t>
            </a:r>
            <a:r>
              <a:rPr lang="fi-FI" b="1" dirty="0">
                <a:solidFill>
                  <a:srgbClr val="FF0000"/>
                </a:solidFill>
              </a:rPr>
              <a:t>A-tytöt</a:t>
            </a:r>
            <a:r>
              <a:rPr lang="fi-FI" b="1" dirty="0"/>
              <a:t> Tasoturnaus		La 9.1.    </a:t>
            </a:r>
            <a:r>
              <a:rPr lang="fi-FI" b="1" dirty="0">
                <a:solidFill>
                  <a:srgbClr val="FF0000"/>
                </a:solidFill>
              </a:rPr>
              <a:t>A-tytöt</a:t>
            </a:r>
            <a:r>
              <a:rPr lang="fi-FI" b="1" dirty="0"/>
              <a:t> Pooli 4</a:t>
            </a:r>
          </a:p>
          <a:p>
            <a:pPr algn="l"/>
            <a:r>
              <a:rPr lang="fi-FI" b="1" dirty="0"/>
              <a:t>La 10.10. B-tytöt Tasoturnaus		La 23.1.  B-tytöt Pooli 4</a:t>
            </a:r>
          </a:p>
          <a:p>
            <a:pPr algn="l"/>
            <a:r>
              <a:rPr lang="fi-FI" b="1" dirty="0"/>
              <a:t>La 31.10. B-tytöt Pooli 1			La 30.1.  </a:t>
            </a:r>
            <a:r>
              <a:rPr lang="fi-FI" b="1" dirty="0">
                <a:solidFill>
                  <a:srgbClr val="FF0000"/>
                </a:solidFill>
              </a:rPr>
              <a:t>A-tytöt </a:t>
            </a:r>
            <a:r>
              <a:rPr lang="fi-FI" b="1" dirty="0"/>
              <a:t>Pooli 5</a:t>
            </a:r>
          </a:p>
          <a:p>
            <a:pPr algn="l"/>
            <a:r>
              <a:rPr lang="fi-FI" b="1" dirty="0"/>
              <a:t>La 7.11.   </a:t>
            </a:r>
            <a:r>
              <a:rPr lang="fi-FI" b="1" dirty="0">
                <a:solidFill>
                  <a:srgbClr val="FF0000"/>
                </a:solidFill>
              </a:rPr>
              <a:t>A-tytöt</a:t>
            </a:r>
            <a:r>
              <a:rPr lang="fi-FI" b="1" dirty="0"/>
              <a:t> Pooli 1			La 13.3.  B-tytöt Pooli 5</a:t>
            </a:r>
          </a:p>
          <a:p>
            <a:pPr algn="l"/>
            <a:r>
              <a:rPr lang="fi-FI" b="1" dirty="0"/>
              <a:t>La 21.11. B-tytöt Pooli 2						</a:t>
            </a:r>
          </a:p>
          <a:p>
            <a:pPr algn="l"/>
            <a:r>
              <a:rPr lang="fi-FI" b="1" dirty="0"/>
              <a:t>La 28.11. </a:t>
            </a:r>
            <a:r>
              <a:rPr lang="fi-FI" b="1" dirty="0">
                <a:solidFill>
                  <a:srgbClr val="FF0000"/>
                </a:solidFill>
              </a:rPr>
              <a:t>A-tytöt</a:t>
            </a:r>
            <a:r>
              <a:rPr lang="fi-FI" b="1" dirty="0"/>
              <a:t> Pooli 2			La 27.3. B-tytöt Välieräturnaukset</a:t>
            </a:r>
          </a:p>
          <a:p>
            <a:pPr algn="l"/>
            <a:r>
              <a:rPr lang="fi-FI" b="1" dirty="0"/>
              <a:t>La 12.12. B-tytöt Pooli 3			La 3.4.   </a:t>
            </a:r>
            <a:r>
              <a:rPr lang="fi-FI" b="1" dirty="0">
                <a:solidFill>
                  <a:srgbClr val="FF0000"/>
                </a:solidFill>
              </a:rPr>
              <a:t>A-tytöt</a:t>
            </a:r>
            <a:r>
              <a:rPr lang="fi-FI" b="1" dirty="0"/>
              <a:t> Välieräturnaukset</a:t>
            </a:r>
          </a:p>
          <a:p>
            <a:pPr algn="l"/>
            <a:r>
              <a:rPr lang="fi-FI" b="1" dirty="0"/>
              <a:t>La 19.12. </a:t>
            </a:r>
            <a:r>
              <a:rPr lang="fi-FI" b="1" dirty="0">
                <a:solidFill>
                  <a:srgbClr val="FF0000"/>
                </a:solidFill>
              </a:rPr>
              <a:t>A-tytöt</a:t>
            </a:r>
            <a:r>
              <a:rPr lang="fi-FI" b="1" dirty="0"/>
              <a:t> Pooli 3			La 10.4. B-tytöt Finaaliturnaukset</a:t>
            </a:r>
          </a:p>
          <a:p>
            <a:pPr algn="l"/>
            <a:r>
              <a:rPr lang="fi-FI" b="1" dirty="0"/>
              <a:t>						La 24.4. </a:t>
            </a:r>
            <a:r>
              <a:rPr lang="fi-FI" b="1" dirty="0">
                <a:solidFill>
                  <a:srgbClr val="FF0000"/>
                </a:solidFill>
              </a:rPr>
              <a:t>A-tytöt</a:t>
            </a:r>
            <a:r>
              <a:rPr lang="fi-FI" b="1" dirty="0"/>
              <a:t> Finaaliturnaukset</a:t>
            </a:r>
          </a:p>
          <a:p>
            <a:pPr algn="l"/>
            <a:r>
              <a:rPr lang="fi-FI" b="1" dirty="0"/>
              <a:t>		</a:t>
            </a:r>
          </a:p>
        </p:txBody>
      </p:sp>
      <p:sp>
        <p:nvSpPr>
          <p:cNvPr id="4" name="Otsikko 1"/>
          <p:cNvSpPr>
            <a:spLocks noGrp="1"/>
          </p:cNvSpPr>
          <p:nvPr>
            <p:ph type="ctrTitle"/>
          </p:nvPr>
        </p:nvSpPr>
        <p:spPr>
          <a:xfrm>
            <a:off x="712788" y="476250"/>
            <a:ext cx="10864850" cy="411163"/>
          </a:xfrm>
        </p:spPr>
        <p:txBody>
          <a:bodyPr>
            <a:noAutofit/>
          </a:bodyPr>
          <a:lstStyle/>
          <a:p>
            <a:r>
              <a:rPr lang="fi-FI" sz="4000" b="1" u="sng" dirty="0" err="1">
                <a:solidFill>
                  <a:srgbClr val="FF0000"/>
                </a:solidFill>
                <a:latin typeface="+mn-lt"/>
              </a:rPr>
              <a:t>HaHe</a:t>
            </a:r>
            <a:r>
              <a:rPr lang="fi-FI" sz="4000" b="1" u="sng" dirty="0">
                <a:solidFill>
                  <a:srgbClr val="FF0000"/>
                </a:solidFill>
                <a:latin typeface="+mn-lt"/>
              </a:rPr>
              <a:t> B-tytöt, A-tytöt, Naisten 2-sarja 2020 - 2021</a:t>
            </a:r>
          </a:p>
        </p:txBody>
      </p:sp>
    </p:spTree>
    <p:extLst>
      <p:ext uri="{BB962C8B-B14F-4D97-AF65-F5344CB8AC3E}">
        <p14:creationId xmlns:p14="http://schemas.microsoft.com/office/powerpoint/2010/main" val="3928411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16859" y="887413"/>
            <a:ext cx="11403106" cy="5970587"/>
          </a:xfrm>
        </p:spPr>
        <p:txBody>
          <a:bodyPr>
            <a:normAutofit/>
          </a:bodyPr>
          <a:lstStyle/>
          <a:p>
            <a:pPr algn="l"/>
            <a:endParaRPr lang="fi-FI" b="1" dirty="0"/>
          </a:p>
          <a:p>
            <a:pPr algn="l"/>
            <a:r>
              <a:rPr lang="fi-FI" b="1" dirty="0"/>
              <a:t>Naisten 2-sarja pelit (sarjaohjelmaa ei ole vielä tehty)</a:t>
            </a:r>
          </a:p>
          <a:p>
            <a:pPr algn="l"/>
            <a:endParaRPr lang="fi-FI" sz="800" b="1" dirty="0"/>
          </a:p>
          <a:p>
            <a:pPr algn="l"/>
            <a:r>
              <a:rPr lang="fi-FI" b="1" dirty="0"/>
              <a:t>2020						2021</a:t>
            </a:r>
          </a:p>
          <a:p>
            <a:pPr algn="l"/>
            <a:r>
              <a:rPr lang="fi-FI" b="1" dirty="0"/>
              <a:t>Viime kaudella oli pohjoislohkon joukkueilla</a:t>
            </a:r>
          </a:p>
          <a:p>
            <a:pPr algn="l"/>
            <a:r>
              <a:rPr lang="fi-FI" b="1" dirty="0"/>
              <a:t>Lokakuussa 3 peliä				Tammikuussa 1 peli</a:t>
            </a:r>
          </a:p>
          <a:p>
            <a:pPr algn="l"/>
            <a:r>
              <a:rPr lang="fi-FI" b="1" dirty="0"/>
              <a:t>Marraskuussa 6 peliä				Helmikuussa 5 peliä</a:t>
            </a:r>
          </a:p>
          <a:p>
            <a:pPr algn="l"/>
            <a:r>
              <a:rPr lang="fi-FI" b="1" dirty="0"/>
              <a:t>Joulukuussa 1 peli				Maaliskuussa 4 peliä</a:t>
            </a:r>
          </a:p>
          <a:p>
            <a:pPr algn="l"/>
            <a:endParaRPr lang="fi-FI" b="1" dirty="0"/>
          </a:p>
          <a:p>
            <a:pPr algn="l"/>
            <a:r>
              <a:rPr lang="fi-FI" b="1" dirty="0"/>
              <a:t>Yhteensä n. 20 peliä, pelataan yksittäisinä peleinä, ei turnauksina.</a:t>
            </a:r>
          </a:p>
          <a:p>
            <a:pPr algn="l"/>
            <a:endParaRPr lang="fi-FI" b="1" dirty="0"/>
          </a:p>
          <a:p>
            <a:pPr algn="l"/>
            <a:r>
              <a:rPr lang="fi-FI" b="1" dirty="0"/>
              <a:t>Mahdollisia pelipaikkakuntia: Oulu, Rovaniemi, Pihtipudas…</a:t>
            </a:r>
          </a:p>
          <a:p>
            <a:pPr algn="l"/>
            <a:r>
              <a:rPr lang="fi-FI" b="1" dirty="0"/>
              <a:t>	</a:t>
            </a:r>
          </a:p>
        </p:txBody>
      </p:sp>
      <p:sp>
        <p:nvSpPr>
          <p:cNvPr id="4" name="Otsikko 1"/>
          <p:cNvSpPr>
            <a:spLocks noGrp="1"/>
          </p:cNvSpPr>
          <p:nvPr>
            <p:ph type="ctrTitle"/>
          </p:nvPr>
        </p:nvSpPr>
        <p:spPr>
          <a:xfrm>
            <a:off x="712788" y="476250"/>
            <a:ext cx="10864850" cy="411163"/>
          </a:xfrm>
        </p:spPr>
        <p:txBody>
          <a:bodyPr>
            <a:noAutofit/>
          </a:bodyPr>
          <a:lstStyle/>
          <a:p>
            <a:r>
              <a:rPr lang="fi-FI" sz="4000" b="1" u="sng" dirty="0" err="1">
                <a:solidFill>
                  <a:srgbClr val="FF0000"/>
                </a:solidFill>
                <a:latin typeface="+mn-lt"/>
              </a:rPr>
              <a:t>HaHe</a:t>
            </a:r>
            <a:r>
              <a:rPr lang="fi-FI" sz="4000" b="1" u="sng" dirty="0">
                <a:solidFill>
                  <a:srgbClr val="FF0000"/>
                </a:solidFill>
                <a:latin typeface="+mn-lt"/>
              </a:rPr>
              <a:t> B-tytöt, A-tytöt, Naisten 2-sarja 2020 - 2021</a:t>
            </a:r>
          </a:p>
        </p:txBody>
      </p:sp>
    </p:spTree>
    <p:extLst>
      <p:ext uri="{BB962C8B-B14F-4D97-AF65-F5344CB8AC3E}">
        <p14:creationId xmlns:p14="http://schemas.microsoft.com/office/powerpoint/2010/main" val="2331541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16859" y="1062318"/>
            <a:ext cx="11403106" cy="5540188"/>
          </a:xfrm>
        </p:spPr>
        <p:txBody>
          <a:bodyPr>
            <a:normAutofit/>
          </a:bodyPr>
          <a:lstStyle/>
          <a:p>
            <a:pPr algn="l"/>
            <a:r>
              <a:rPr lang="fi-FI" b="1" dirty="0"/>
              <a:t>Kustannusarviota</a:t>
            </a:r>
          </a:p>
          <a:p>
            <a:pPr algn="l"/>
            <a:r>
              <a:rPr lang="fi-FI" b="1" u="sng" dirty="0"/>
              <a:t>Kulut:</a:t>
            </a:r>
          </a:p>
          <a:p>
            <a:pPr algn="l"/>
            <a:r>
              <a:rPr lang="fi-FI" b="1" dirty="0"/>
              <a:t>B-tytöt sarjaan osallistumismaksu	275 €</a:t>
            </a:r>
          </a:p>
          <a:p>
            <a:pPr algn="l"/>
            <a:r>
              <a:rPr lang="fi-FI" b="1" dirty="0"/>
              <a:t>A-tytöt sarjaan osallistumismaksu	275 €</a:t>
            </a:r>
          </a:p>
          <a:p>
            <a:pPr algn="l"/>
            <a:r>
              <a:rPr lang="fi-FI" b="1" dirty="0"/>
              <a:t>Naisten 2-sarjan osallistumismaksu	900 €</a:t>
            </a:r>
          </a:p>
          <a:p>
            <a:pPr algn="l"/>
            <a:r>
              <a:rPr lang="fi-FI" b="1" dirty="0"/>
              <a:t>Salivuoromaksut		           2160 € </a:t>
            </a:r>
          </a:p>
          <a:p>
            <a:pPr algn="l"/>
            <a:endParaRPr lang="fi-FI" sz="800" b="1" dirty="0"/>
          </a:p>
          <a:p>
            <a:pPr algn="l"/>
            <a:r>
              <a:rPr lang="fi-FI" b="1" dirty="0"/>
              <a:t>B-tytöt kauden matkakustannukset / tyttö 		n. 500 - 600 €</a:t>
            </a:r>
          </a:p>
          <a:p>
            <a:pPr algn="l"/>
            <a:r>
              <a:rPr lang="fi-FI" b="1" dirty="0"/>
              <a:t>A-tytöt kauden matkakustannukset 	/ tyttö		n. 500 - 600 €</a:t>
            </a:r>
          </a:p>
          <a:p>
            <a:pPr algn="l"/>
            <a:r>
              <a:rPr lang="fi-FI" b="1" dirty="0"/>
              <a:t>Naisten 2-sarjan matkakustannukset / tyttö	n. 250 - 300 €</a:t>
            </a:r>
          </a:p>
          <a:p>
            <a:pPr algn="l"/>
            <a:endParaRPr lang="fi-FI" sz="800" b="1" u="sng" dirty="0"/>
          </a:p>
          <a:p>
            <a:pPr algn="l"/>
            <a:r>
              <a:rPr lang="fi-FI" b="1" u="sng" dirty="0"/>
              <a:t>Tuotot:</a:t>
            </a:r>
          </a:p>
          <a:p>
            <a:pPr algn="l"/>
            <a:r>
              <a:rPr lang="fi-FI" b="1" dirty="0"/>
              <a:t>Kotiturnausten ruokailuista ja kioskimyynnistä yhteensä n. 1 500 € </a:t>
            </a:r>
            <a:r>
              <a:rPr lang="fi-FI" sz="1600" b="1" dirty="0"/>
              <a:t>(tästä iso osa tuomarimaksuihin)</a:t>
            </a:r>
          </a:p>
        </p:txBody>
      </p:sp>
      <p:sp>
        <p:nvSpPr>
          <p:cNvPr id="4" name="Otsikko 1"/>
          <p:cNvSpPr>
            <a:spLocks noGrp="1"/>
          </p:cNvSpPr>
          <p:nvPr>
            <p:ph type="ctrTitle"/>
          </p:nvPr>
        </p:nvSpPr>
        <p:spPr>
          <a:xfrm>
            <a:off x="712788" y="476250"/>
            <a:ext cx="10864850" cy="411163"/>
          </a:xfrm>
        </p:spPr>
        <p:txBody>
          <a:bodyPr>
            <a:noAutofit/>
          </a:bodyPr>
          <a:lstStyle/>
          <a:p>
            <a:r>
              <a:rPr lang="fi-FI" sz="4000" b="1" u="sng" dirty="0" err="1">
                <a:solidFill>
                  <a:srgbClr val="FF0000"/>
                </a:solidFill>
                <a:latin typeface="+mn-lt"/>
              </a:rPr>
              <a:t>HaHe</a:t>
            </a:r>
            <a:r>
              <a:rPr lang="fi-FI" sz="4000" b="1" u="sng" dirty="0">
                <a:solidFill>
                  <a:srgbClr val="FF0000"/>
                </a:solidFill>
                <a:latin typeface="+mn-lt"/>
              </a:rPr>
              <a:t> B-tytöt, A-tytöt, Naisten 2-sarja 2020 - 2021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0D8929D7-144C-429A-86ED-948BA5A75111}"/>
              </a:ext>
            </a:extLst>
          </p:cNvPr>
          <p:cNvSpPr txBox="1"/>
          <p:nvPr/>
        </p:nvSpPr>
        <p:spPr>
          <a:xfrm>
            <a:off x="6951215" y="2081590"/>
            <a:ext cx="4243526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Kaikille </a:t>
            </a:r>
            <a:r>
              <a:rPr lang="fi-FI" dirty="0" err="1"/>
              <a:t>HaHen</a:t>
            </a:r>
            <a:r>
              <a:rPr lang="fi-FI" dirty="0"/>
              <a:t> pelejä pelaaville tytöille tulee maksettavaksi seuran kausimaksu </a:t>
            </a:r>
            <a:r>
              <a:rPr lang="fi-FI" b="1" dirty="0"/>
              <a:t>150€</a:t>
            </a:r>
            <a:r>
              <a:rPr lang="fi-FI" dirty="0"/>
              <a:t> (katetaan mm. sarjamaksuja ja muita kuluja, syksyllä) sekä mahdollisesti salivuoromaksu </a:t>
            </a:r>
            <a:r>
              <a:rPr lang="fi-FI" b="1" dirty="0"/>
              <a:t>100€</a:t>
            </a:r>
            <a:r>
              <a:rPr lang="fi-FI" dirty="0"/>
              <a:t> (alkuvuodesta)</a:t>
            </a:r>
          </a:p>
        </p:txBody>
      </p:sp>
    </p:spTree>
    <p:extLst>
      <p:ext uri="{BB962C8B-B14F-4D97-AF65-F5344CB8AC3E}">
        <p14:creationId xmlns:p14="http://schemas.microsoft.com/office/powerpoint/2010/main" val="3549290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16859" y="1062318"/>
            <a:ext cx="11403106" cy="5540188"/>
          </a:xfrm>
        </p:spPr>
        <p:txBody>
          <a:bodyPr/>
          <a:lstStyle/>
          <a:p>
            <a:pPr algn="l"/>
            <a:r>
              <a:rPr lang="fi-FI" b="1" dirty="0"/>
              <a:t>Varainkeruu yhteistyö-yrityksiltä, toteutusvaiheistus-ehdotus:</a:t>
            </a:r>
          </a:p>
          <a:p>
            <a:pPr algn="l"/>
            <a:endParaRPr lang="fi-FI" sz="800" b="1" dirty="0"/>
          </a:p>
          <a:p>
            <a:pPr marL="457200" indent="-457200" algn="l">
              <a:buAutoNum type="alphaUcParenR"/>
            </a:pPr>
            <a:r>
              <a:rPr lang="fi-FI" b="1" dirty="0" err="1"/>
              <a:t>HaHe</a:t>
            </a:r>
            <a:r>
              <a:rPr lang="fi-FI" b="1" dirty="0"/>
              <a:t>-lentopallotyttöjen (B-tytöt, A-tytöt, Naisten 2-sarja) tunnetummaksi tekeminen haukiputaalaisille &gt; lisää kiinnostusta yhteistyöyritysten silmissä</a:t>
            </a:r>
          </a:p>
          <a:p>
            <a:pPr marL="800100" lvl="1" indent="-342900" algn="l">
              <a:buFontTx/>
              <a:buChar char="-"/>
            </a:pPr>
            <a:r>
              <a:rPr lang="fi-FI" b="1" dirty="0"/>
              <a:t>Jaetaan syksyllä tuhansiin haukiputaalaisiin kotitalouksiin suorakirje, jossa kerrotaan </a:t>
            </a:r>
            <a:r>
              <a:rPr lang="fi-FI" b="1" dirty="0" err="1"/>
              <a:t>HaHen</a:t>
            </a:r>
            <a:r>
              <a:rPr lang="fi-FI" b="1" dirty="0"/>
              <a:t> lentopallotyttöjen tulevasta kaudesta</a:t>
            </a:r>
          </a:p>
          <a:p>
            <a:pPr marL="800100" lvl="1" indent="-342900" algn="l">
              <a:buFontTx/>
              <a:buChar char="-"/>
            </a:pPr>
            <a:r>
              <a:rPr lang="fi-FI" b="1" dirty="0"/>
              <a:t>Rantapohja-paikallislehden kanssa tapahtuva yhteistyö &gt; otteluraporttien säännöllinen kirjoittaminen lehteen ja digilehteen</a:t>
            </a:r>
          </a:p>
          <a:p>
            <a:pPr marL="800100" lvl="1" indent="-342900" algn="l">
              <a:buFontTx/>
              <a:buChar char="-"/>
            </a:pPr>
            <a:r>
              <a:rPr lang="fi-FI" b="1" dirty="0"/>
              <a:t>Joukkueen </a:t>
            </a:r>
            <a:r>
              <a:rPr lang="fi-FI" b="1" dirty="0" err="1"/>
              <a:t>instragram</a:t>
            </a:r>
            <a:r>
              <a:rPr lang="fi-FI" b="1" dirty="0"/>
              <a:t>-seuraajien määrän kasvattaminen &gt; päivitysten aktiivisuus, sisällön monipuolistaminen, tiedon levittäminen       @</a:t>
            </a:r>
            <a:r>
              <a:rPr lang="fi-FI" b="1" dirty="0" err="1"/>
              <a:t>hahelentopallo</a:t>
            </a:r>
            <a:endParaRPr lang="fi-FI" b="1" dirty="0"/>
          </a:p>
          <a:p>
            <a:pPr marL="800100" lvl="1" indent="-342900" algn="l">
              <a:buFontTx/>
              <a:buChar char="-"/>
            </a:pPr>
            <a:r>
              <a:rPr lang="fi-FI" b="1" dirty="0"/>
              <a:t>Lähetetään syyskuussa n. 40:een, lähinnä haukiputaalaiseen yritykseen sähköpostitse yhteistyöehdotus kaudesta 2020-2021 (</a:t>
            </a:r>
            <a:r>
              <a:rPr lang="fi-FI" b="1" dirty="0" err="1"/>
              <a:t>HaHe</a:t>
            </a:r>
            <a:r>
              <a:rPr lang="fi-FI" b="1" dirty="0"/>
              <a:t> lentopallotytöt – Yritys X)</a:t>
            </a:r>
          </a:p>
          <a:p>
            <a:pPr marL="800100" lvl="1" indent="-342900" algn="l">
              <a:buFontTx/>
              <a:buChar char="-"/>
            </a:pPr>
            <a:r>
              <a:rPr lang="fi-FI" b="1" dirty="0"/>
              <a:t>Kerrotaan lyhyesti joukkueesta ja yhteistyömahdollisuuksista ja luvataan palata asiaan pian uudelleen, tarjolla 295€ ja 595€ yhteistyöpaketteja.</a:t>
            </a:r>
          </a:p>
          <a:p>
            <a:pPr marL="800100" lvl="1" indent="-342900" algn="l">
              <a:buFontTx/>
              <a:buChar char="-"/>
            </a:pPr>
            <a:r>
              <a:rPr lang="fi-FI" b="1" dirty="0" err="1"/>
              <a:t>Kontaktoidaan</a:t>
            </a:r>
            <a:r>
              <a:rPr lang="fi-FI" b="1" dirty="0"/>
              <a:t> yritykset, sovitaan tarvittaessa palaveri ja kerrotaan tarkemmin yhteistyömahdollisuuksista ja yritetään päästä sopimuksiin.</a:t>
            </a:r>
          </a:p>
          <a:p>
            <a:pPr marL="800100" lvl="1" indent="-342900" algn="l">
              <a:buFontTx/>
              <a:buChar char="-"/>
            </a:pPr>
            <a:endParaRPr lang="fi-FI" b="1" dirty="0"/>
          </a:p>
          <a:p>
            <a:pPr marL="800100" lvl="1" indent="-342900" algn="l">
              <a:buFontTx/>
              <a:buChar char="-"/>
            </a:pPr>
            <a:endParaRPr lang="fi-FI" b="1" dirty="0"/>
          </a:p>
          <a:p>
            <a:pPr algn="l"/>
            <a:endParaRPr lang="fi-FI" b="1" dirty="0"/>
          </a:p>
          <a:p>
            <a:pPr algn="l"/>
            <a:endParaRPr lang="fi-FI" b="1" dirty="0"/>
          </a:p>
          <a:p>
            <a:pPr algn="l"/>
            <a:endParaRPr lang="fi-FI" b="1" dirty="0"/>
          </a:p>
        </p:txBody>
      </p:sp>
      <p:sp>
        <p:nvSpPr>
          <p:cNvPr id="4" name="Otsikko 1"/>
          <p:cNvSpPr>
            <a:spLocks noGrp="1"/>
          </p:cNvSpPr>
          <p:nvPr>
            <p:ph type="ctrTitle"/>
          </p:nvPr>
        </p:nvSpPr>
        <p:spPr>
          <a:xfrm>
            <a:off x="712788" y="476250"/>
            <a:ext cx="10864850" cy="411163"/>
          </a:xfrm>
        </p:spPr>
        <p:txBody>
          <a:bodyPr>
            <a:noAutofit/>
          </a:bodyPr>
          <a:lstStyle/>
          <a:p>
            <a:r>
              <a:rPr lang="fi-FI" sz="4000" b="1" u="sng" dirty="0" err="1">
                <a:solidFill>
                  <a:srgbClr val="FF0000"/>
                </a:solidFill>
                <a:latin typeface="+mn-lt"/>
              </a:rPr>
              <a:t>HaHe</a:t>
            </a:r>
            <a:r>
              <a:rPr lang="fi-FI" sz="4000" b="1" u="sng" dirty="0">
                <a:solidFill>
                  <a:srgbClr val="FF0000"/>
                </a:solidFill>
                <a:latin typeface="+mn-lt"/>
              </a:rPr>
              <a:t> B-tytöt, A-tytöt, Naisten 2-sarja 2020 - 2021</a:t>
            </a:r>
          </a:p>
        </p:txBody>
      </p:sp>
    </p:spTree>
    <p:extLst>
      <p:ext uri="{BB962C8B-B14F-4D97-AF65-F5344CB8AC3E}">
        <p14:creationId xmlns:p14="http://schemas.microsoft.com/office/powerpoint/2010/main" val="4269066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16859" y="1062318"/>
            <a:ext cx="11403106" cy="5795682"/>
          </a:xfrm>
        </p:spPr>
        <p:txBody>
          <a:bodyPr>
            <a:normAutofit lnSpcReduction="10000"/>
          </a:bodyPr>
          <a:lstStyle/>
          <a:p>
            <a:pPr algn="l"/>
            <a:r>
              <a:rPr lang="fi-FI" b="1" dirty="0"/>
              <a:t>Varainkeruu yhteistyö-yrityksiltä, toteutusvaiheistus-ehdotus:</a:t>
            </a:r>
          </a:p>
          <a:p>
            <a:pPr algn="l"/>
            <a:endParaRPr lang="fi-FI" sz="800" b="1" dirty="0"/>
          </a:p>
          <a:p>
            <a:pPr marL="457200" indent="-457200" algn="l">
              <a:buAutoNum type="alphaUcParenR" startAt="2"/>
            </a:pPr>
            <a:r>
              <a:rPr lang="fi-FI" b="1" dirty="0" err="1"/>
              <a:t>HaHe</a:t>
            </a:r>
            <a:r>
              <a:rPr lang="fi-FI" b="1" dirty="0"/>
              <a:t>-lentopallotyttöjen tarjoamat yhteistyömahdollisuudet yrityksille</a:t>
            </a:r>
          </a:p>
          <a:p>
            <a:pPr marL="800100" lvl="1" indent="-342900" algn="l">
              <a:buFontTx/>
              <a:buChar char="-"/>
            </a:pPr>
            <a:r>
              <a:rPr lang="fi-FI" b="1" dirty="0"/>
              <a:t>Pitää esillä </a:t>
            </a:r>
            <a:r>
              <a:rPr lang="fi-FI" b="1" dirty="0" err="1"/>
              <a:t>Hahen</a:t>
            </a:r>
            <a:r>
              <a:rPr lang="fi-FI" b="1" dirty="0"/>
              <a:t> </a:t>
            </a:r>
            <a:r>
              <a:rPr lang="fi-FI" b="1" dirty="0" err="1"/>
              <a:t>lentistyttöjen</a:t>
            </a:r>
            <a:r>
              <a:rPr lang="fi-FI" b="1" dirty="0"/>
              <a:t> kotipeleissä julistetta, jossa yhteistyökumppanin nimi/logo ja nettisivun osoite. Näitä julisteita esillä myös joukkuekuvissa ja muissa julkaisuissa, joita päivitetään joukkueen </a:t>
            </a:r>
            <a:r>
              <a:rPr lang="fi-FI" b="1" dirty="0" err="1"/>
              <a:t>instragrammiin</a:t>
            </a:r>
            <a:r>
              <a:rPr lang="fi-FI" b="1" dirty="0"/>
              <a:t> koko kauden ajan.</a:t>
            </a:r>
          </a:p>
          <a:p>
            <a:pPr lvl="1" algn="l"/>
            <a:endParaRPr lang="fi-FI" sz="800" b="1" dirty="0"/>
          </a:p>
          <a:p>
            <a:pPr marL="800100" lvl="1" indent="-342900" algn="l">
              <a:buFontTx/>
              <a:buChar char="-"/>
            </a:pPr>
            <a:r>
              <a:rPr lang="fi-FI" b="1" dirty="0"/>
              <a:t>Suunnitella ja painaa suorakirje, sisältäen ”kuponkimaiset” mainokset alueen yrityksiltä, jotka ovat halunneet lähteä </a:t>
            </a:r>
            <a:r>
              <a:rPr lang="fi-FI" b="1" dirty="0" err="1"/>
              <a:t>HaHe-lentistyttöjen</a:t>
            </a:r>
            <a:r>
              <a:rPr lang="fi-FI" b="1" dirty="0"/>
              <a:t> yhteistyökumppaniksi. Jakaa suorakirje lokakuussa 2020 tuhansiin haukiputaalaisiin/kellolaisiin kotitalouksiin omana erillisjakelunaan.</a:t>
            </a:r>
          </a:p>
          <a:p>
            <a:pPr lvl="1" algn="l"/>
            <a:endParaRPr lang="fi-FI" sz="800" b="1" dirty="0"/>
          </a:p>
          <a:p>
            <a:pPr marL="800100" lvl="1" indent="-342900" algn="l">
              <a:buFontTx/>
              <a:buChar char="-"/>
            </a:pPr>
            <a:r>
              <a:rPr lang="fi-FI" b="1" dirty="0"/>
              <a:t>Järjestää loka-maaliskuussa kuukausittain joukkueen </a:t>
            </a:r>
            <a:r>
              <a:rPr lang="fi-FI" b="1" dirty="0" err="1"/>
              <a:t>instagrammissa</a:t>
            </a:r>
            <a:r>
              <a:rPr lang="fi-FI" b="1" dirty="0"/>
              <a:t> tuotekori-arpajaiset, johon pääsee osallistumaan ratkaisemalla numerosarja &gt; ratkaisua varten osallistujat etsivät vastauksia yhteistyökumppaneiden nettisivuilta. &gt; Taataan näin myös ihmisten kiinnostus koko kauden ajan</a:t>
            </a:r>
          </a:p>
          <a:p>
            <a:pPr lvl="1" algn="l"/>
            <a:endParaRPr lang="fi-FI" sz="800" b="1" dirty="0"/>
          </a:p>
          <a:p>
            <a:pPr marL="800100" lvl="1" indent="-342900" algn="l">
              <a:buFontTx/>
              <a:buChar char="-"/>
            </a:pPr>
            <a:r>
              <a:rPr lang="fi-FI" b="1" dirty="0"/>
              <a:t>Näihin tuotekori-arpajaisiin pääsee osallistumaan myös Rantapohja-lehden kautta, johon tulee myös ohjeistukset ja puhelinnumero, johon vastaukset voi lähettää</a:t>
            </a:r>
          </a:p>
          <a:p>
            <a:pPr lvl="1" algn="l"/>
            <a:endParaRPr lang="fi-FI" sz="800" b="1" dirty="0"/>
          </a:p>
          <a:p>
            <a:pPr marL="800100" lvl="1" indent="-342900" algn="l">
              <a:buFontTx/>
              <a:buChar char="-"/>
            </a:pPr>
            <a:r>
              <a:rPr lang="fi-FI" b="1" dirty="0"/>
              <a:t>595€ yhteistyökumppanuudessa edellisten lisäksi: </a:t>
            </a:r>
            <a:r>
              <a:rPr lang="fi-FI" b="1" dirty="0" err="1"/>
              <a:t>HaHe</a:t>
            </a:r>
            <a:r>
              <a:rPr lang="fi-FI" b="1" dirty="0"/>
              <a:t>-lentistytöt tekevät sovittuna aikana yritysvierailun yritykseen X. Tarkoituksena tehdä </a:t>
            </a:r>
            <a:r>
              <a:rPr lang="fi-FI" b="1" dirty="0" err="1"/>
              <a:t>promomainen</a:t>
            </a:r>
            <a:r>
              <a:rPr lang="fi-FI" b="1" dirty="0"/>
              <a:t> juttukokonaisuus yrityksestä X Rantapohja-lehteen ja sen digiversioon. Samaa juttusisältöä tuotetaan myös </a:t>
            </a:r>
            <a:r>
              <a:rPr lang="fi-FI" b="1" dirty="0" err="1"/>
              <a:t>HaHe-lentistyttöjen</a:t>
            </a:r>
            <a:r>
              <a:rPr lang="fi-FI" b="1" dirty="0"/>
              <a:t> </a:t>
            </a:r>
            <a:r>
              <a:rPr lang="fi-FI" b="1" dirty="0" err="1"/>
              <a:t>instagrammiin</a:t>
            </a:r>
            <a:r>
              <a:rPr lang="fi-FI" b="1" dirty="0"/>
              <a:t>. Yritys saa myös oman kummipelaajan, jonka avulla yritys saa lisänäkyvyyttä.</a:t>
            </a:r>
          </a:p>
          <a:p>
            <a:pPr marL="800100" lvl="1" indent="-342900" algn="l">
              <a:buFontTx/>
              <a:buChar char="-"/>
            </a:pPr>
            <a:endParaRPr lang="fi-FI" b="1" dirty="0"/>
          </a:p>
          <a:p>
            <a:pPr marL="800100" lvl="1" indent="-342900" algn="l">
              <a:buFontTx/>
              <a:buChar char="-"/>
            </a:pPr>
            <a:endParaRPr lang="fi-FI" b="1" dirty="0"/>
          </a:p>
          <a:p>
            <a:pPr lvl="0"/>
            <a:endParaRPr lang="fi-FI" sz="2400" b="1" dirty="0"/>
          </a:p>
          <a:p>
            <a:pPr algn="l"/>
            <a:endParaRPr lang="fi-FI" b="1" dirty="0"/>
          </a:p>
          <a:p>
            <a:pPr algn="l"/>
            <a:endParaRPr lang="fi-FI" b="1" dirty="0"/>
          </a:p>
        </p:txBody>
      </p:sp>
      <p:sp>
        <p:nvSpPr>
          <p:cNvPr id="4" name="Otsikko 1"/>
          <p:cNvSpPr>
            <a:spLocks noGrp="1"/>
          </p:cNvSpPr>
          <p:nvPr>
            <p:ph type="ctrTitle"/>
          </p:nvPr>
        </p:nvSpPr>
        <p:spPr>
          <a:xfrm>
            <a:off x="712788" y="476250"/>
            <a:ext cx="10864850" cy="411163"/>
          </a:xfrm>
        </p:spPr>
        <p:txBody>
          <a:bodyPr>
            <a:noAutofit/>
          </a:bodyPr>
          <a:lstStyle/>
          <a:p>
            <a:r>
              <a:rPr lang="fi-FI" sz="4000" b="1" u="sng" dirty="0" err="1">
                <a:solidFill>
                  <a:srgbClr val="FF0000"/>
                </a:solidFill>
                <a:latin typeface="+mn-lt"/>
              </a:rPr>
              <a:t>HaHe</a:t>
            </a:r>
            <a:r>
              <a:rPr lang="fi-FI" sz="4000" b="1" u="sng" dirty="0">
                <a:solidFill>
                  <a:srgbClr val="FF0000"/>
                </a:solidFill>
                <a:latin typeface="+mn-lt"/>
              </a:rPr>
              <a:t> B-tytöt, A-tytöt, Naisten 2-sarja 2020 - 2021</a:t>
            </a:r>
          </a:p>
        </p:txBody>
      </p:sp>
    </p:spTree>
    <p:extLst>
      <p:ext uri="{BB962C8B-B14F-4D97-AF65-F5344CB8AC3E}">
        <p14:creationId xmlns:p14="http://schemas.microsoft.com/office/powerpoint/2010/main" val="2490993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1111</Words>
  <Application>Microsoft Office PowerPoint</Application>
  <PresentationFormat>Laajakuva</PresentationFormat>
  <Paragraphs>128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Office-teema</vt:lpstr>
      <vt:lpstr>PowerPoint-esitys</vt:lpstr>
      <vt:lpstr>HaHe B-tytöt, A-tytöt, Naisten 2-sarja 2020 - 2021</vt:lpstr>
      <vt:lpstr>HaHe B-tytöt, A-tytöt, Naisten 2-sarja 2020 - 2021</vt:lpstr>
      <vt:lpstr>HaHe B-tytöt, A-tytöt, Naisten 2-sarja 2020 - 2021</vt:lpstr>
      <vt:lpstr>HaHe B-tytöt, A-tytöt, Naisten 2-sarja 2020 - 2021</vt:lpstr>
      <vt:lpstr>HaHe B-tytöt, A-tytöt, Naisten 2-sarja 2020 - 2021</vt:lpstr>
      <vt:lpstr>HaHe B-tytöt, A-tytöt, Naisten 2-sarja 2020 - 2021</vt:lpstr>
      <vt:lpstr>HaHe B-tytöt, A-tytöt, Naisten 2-sarja 2020 - 2021</vt:lpstr>
      <vt:lpstr>HaHe B-tytöt, A-tytöt, Naisten 2-sarja 2020 - 2021</vt:lpstr>
      <vt:lpstr>HaHe B-tytöt, A-tytöt, Naisten 2-sarja 2020 - 2021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HaHe B-tytöt, A-tytöt, Naisten 2-sarja 2020 - 2021</dc:title>
  <dc:creator>Microsoft-tili</dc:creator>
  <cp:lastModifiedBy>Minna Jaukkuri</cp:lastModifiedBy>
  <cp:revision>40</cp:revision>
  <dcterms:created xsi:type="dcterms:W3CDTF">2020-07-24T14:17:45Z</dcterms:created>
  <dcterms:modified xsi:type="dcterms:W3CDTF">2020-08-25T17:58:43Z</dcterms:modified>
</cp:coreProperties>
</file>